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rial Black" panose="020B0A04020102020204" pitchFamily="34" charset="0"/>
      <p:bold r:id="rId12"/>
    </p:embeddedFont>
    <p:embeddedFont>
      <p:font typeface="Playfair Display" panose="00000500000000000000" pitchFamily="2" charset="0"/>
      <p:regular r:id="rId13"/>
      <p:bold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8" roundtripDataSignature="AMtx7mjkVErBgkzwdww23IfFAQNcXj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0" d="100"/>
          <a:sy n="50" d="100"/>
        </p:scale>
        <p:origin x="946" y="49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customschemas.google.com/relationships/presentationmetadata" Target="meta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2" Type="http://schemas.openxmlformats.org/officeDocument/2006/relationships/slide" Target="slides/slide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image1.png>
</file>

<file path=ppt/media/image2.png>
</file>

<file path=ppt/media/image3.png>
</file>

<file path=ppt/media/image4.gi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8" Type="http://schemas.openxmlformats.org/officeDocument/2006/relationships/hyperlink" Target="mailto:porellipsa7@gmail.com" TargetMode="External"/><Relationship Id="rId3" Type="http://schemas.openxmlformats.org/officeDocument/2006/relationships/image" Target="../media/image6.png"/><Relationship Id="rId7" Type="http://schemas.openxmlformats.org/officeDocument/2006/relationships/hyperlink" Target="mailto:mayukhkng@gmail.com"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mailto:tanmayguha15@gmail.com" TargetMode="External"/><Relationship Id="rId5" Type="http://schemas.openxmlformats.org/officeDocument/2006/relationships/image" Target="../media/image4.gif"/><Relationship Id="rId4" Type="http://schemas.openxmlformats.org/officeDocument/2006/relationships/image" Target="../media/image1.png"/><Relationship Id="rId9" Type="http://schemas.openxmlformats.org/officeDocument/2006/relationships/hyperlink" Target="mailto:snehakundu980@gmail.co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75" y="-24140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81" r="-3380" b="-2126"/>
            </a:stretch>
          </a:blipFill>
          <a:ln>
            <a:noFill/>
          </a:ln>
        </p:spPr>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32" b="-125756"/>
            </a:stretch>
          </a:blipFill>
          <a:ln>
            <a:noFill/>
          </a:ln>
        </p:spPr>
      </p:sp>
      <p:pic>
        <p:nvPicPr>
          <p:cNvPr id="88" name="Google Shape;88;p1"/>
          <p:cNvPicPr preferRelativeResize="0"/>
          <p:nvPr/>
        </p:nvPicPr>
        <p:blipFill rotWithShape="1">
          <a:blip r:embed="rId6">
            <a:alphaModFix/>
          </a:blip>
          <a:srcRect/>
          <a:stretch/>
        </p:blipFill>
        <p:spPr>
          <a:xfrm rot="-10798857">
            <a:off x="2913592" y="2777294"/>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61" r="-3715"/>
            </a:stretch>
          </a:blipFill>
          <a:ln>
            <a:noFill/>
          </a:ln>
        </p:spPr>
      </p:sp>
      <p:sp>
        <p:nvSpPr>
          <p:cNvPr id="90" name="Google Shape;90;p1"/>
          <p:cNvSpPr txBox="1"/>
          <p:nvPr/>
        </p:nvSpPr>
        <p:spPr>
          <a:xfrm>
            <a:off x="3127575" y="4115614"/>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9605" b="0" i="0" u="none" strike="noStrike" cap="none">
                <a:solidFill>
                  <a:srgbClr val="009CFF"/>
                </a:solidFill>
                <a:latin typeface="Arial"/>
                <a:ea typeface="Arial"/>
                <a:cs typeface="Arial"/>
                <a:sym typeface="Arial"/>
              </a:rPr>
              <a:t>HackOrbit</a:t>
            </a:r>
            <a:r>
              <a:rPr lang="en-US"/>
              <a:t>   </a:t>
            </a:r>
            <a:r>
              <a:rPr lang="en-US" sz="9605" b="0" i="0" u="none" strike="noStrike" cap="none">
                <a:solidFill>
                  <a:srgbClr val="009CFF"/>
                </a:solidFill>
                <a:latin typeface="Arial"/>
                <a:ea typeface="Arial"/>
                <a:cs typeface="Arial"/>
                <a:sym typeface="Arial"/>
              </a:rPr>
              <a:t>2025</a:t>
            </a:r>
            <a:endParaRPr/>
          </a:p>
        </p:txBody>
      </p:sp>
      <p:sp>
        <p:nvSpPr>
          <p:cNvPr id="2" name="Google Shape;91;p1">
            <a:extLst>
              <a:ext uri="{FF2B5EF4-FFF2-40B4-BE49-F238E27FC236}">
                <a16:creationId xmlns:a16="http://schemas.microsoft.com/office/drawing/2014/main" id="{4335F5AA-D5A2-09B2-B06E-5EF709438076}"/>
              </a:ext>
            </a:extLst>
          </p:cNvPr>
          <p:cNvSpPr txBox="1"/>
          <p:nvPr/>
        </p:nvSpPr>
        <p:spPr>
          <a:xfrm>
            <a:off x="4177436" y="6638758"/>
            <a:ext cx="9450963" cy="870816"/>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None/>
            </a:pPr>
            <a:r>
              <a:rPr lang="en-US" sz="5098" b="1" i="0" u="none" strike="noStrike" cap="none" dirty="0">
                <a:solidFill>
                  <a:srgbClr val="D9D9D9"/>
                </a:solidFill>
                <a:latin typeface="Arial"/>
                <a:ea typeface="Arial"/>
                <a:cs typeface="Arial"/>
                <a:sym typeface="Arial"/>
              </a:rPr>
              <a:t>Team Name: 404 NOT FOUND</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97" name="Google Shape;97;p2"/>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98" name="Google Shape;98;p2"/>
          <p:cNvPicPr preferRelativeResize="0"/>
          <p:nvPr/>
        </p:nvPicPr>
        <p:blipFill rotWithShape="1">
          <a:blip r:embed="rId5">
            <a:alphaModFix/>
          </a:blip>
          <a:srcRect/>
          <a:stretch/>
        </p:blipFill>
        <p:spPr>
          <a:xfrm rot="-10798857">
            <a:off x="4307060" y="4192291"/>
            <a:ext cx="9765317" cy="5468578"/>
          </a:xfrm>
          <a:prstGeom prst="rect">
            <a:avLst/>
          </a:prstGeom>
          <a:noFill/>
          <a:ln>
            <a:noFill/>
          </a:ln>
        </p:spPr>
      </p:pic>
      <p:sp>
        <p:nvSpPr>
          <p:cNvPr id="99" name="Google Shape;99;p2"/>
          <p:cNvSpPr txBox="1"/>
          <p:nvPr/>
        </p:nvSpPr>
        <p:spPr>
          <a:xfrm>
            <a:off x="2696428" y="-1647744"/>
            <a:ext cx="13368960" cy="2678847"/>
          </a:xfrm>
          <a:prstGeom prst="rect">
            <a:avLst/>
          </a:prstGeom>
          <a:noFill/>
          <a:ln>
            <a:noFill/>
          </a:ln>
        </p:spPr>
        <p:txBody>
          <a:bodyPr spcFirstLastPara="1" wrap="square" lIns="0" tIns="0" rIns="0" bIns="0" anchor="t" anchorCtr="0">
            <a:spAutoFit/>
          </a:bodyPr>
          <a:lstStyle/>
          <a:p>
            <a:pPr marL="0" marR="0" lvl="0" indent="0" algn="ctr" rtl="0">
              <a:lnSpc>
                <a:spcPct val="109990"/>
              </a:lnSpc>
              <a:spcBef>
                <a:spcPts val="0"/>
              </a:spcBef>
              <a:spcAft>
                <a:spcPts val="0"/>
              </a:spcAft>
              <a:buNone/>
            </a:pPr>
            <a:r>
              <a:rPr lang="en-US" sz="6336" b="0" i="0" u="none" strike="noStrike" cap="none" dirty="0">
                <a:solidFill>
                  <a:srgbClr val="FFFFFF"/>
                </a:solidFill>
                <a:latin typeface="Arial"/>
                <a:ea typeface="Arial"/>
                <a:cs typeface="Arial"/>
                <a:sym typeface="Arial"/>
              </a:rPr>
              <a:t> THEME &amp; PROBLEM STATEMENT</a:t>
            </a:r>
            <a:endParaRPr dirty="0"/>
          </a:p>
          <a:p>
            <a:pPr marL="0" marR="0" lvl="0" indent="0" algn="ctr" rtl="0">
              <a:lnSpc>
                <a:spcPct val="109990"/>
              </a:lnSpc>
              <a:spcBef>
                <a:spcPts val="0"/>
              </a:spcBef>
              <a:spcAft>
                <a:spcPts val="0"/>
              </a:spcAft>
              <a:buNone/>
            </a:pPr>
            <a:endParaRPr sz="6336" b="0" i="0" u="none" strike="noStrike" cap="none" dirty="0">
              <a:solidFill>
                <a:srgbClr val="FFFFFF"/>
              </a:solidFill>
              <a:latin typeface="Arial"/>
              <a:ea typeface="Arial"/>
              <a:cs typeface="Arial"/>
              <a:sym typeface="Arial"/>
            </a:endParaRPr>
          </a:p>
          <a:p>
            <a:pPr marL="0" marR="0" lvl="0" indent="0" algn="ctr" rtl="0">
              <a:lnSpc>
                <a:spcPct val="109990"/>
              </a:lnSpc>
              <a:spcBef>
                <a:spcPts val="0"/>
              </a:spcBef>
              <a:spcAft>
                <a:spcPts val="0"/>
              </a:spcAft>
              <a:buNone/>
            </a:pPr>
            <a:endParaRPr sz="6336" b="0" i="0" u="none" strike="noStrike" cap="none" dirty="0">
              <a:solidFill>
                <a:srgbClr val="FFFFFF"/>
              </a:solidFill>
              <a:latin typeface="Arial"/>
              <a:ea typeface="Arial"/>
              <a:cs typeface="Arial"/>
              <a:sym typeface="Arial"/>
            </a:endParaRPr>
          </a:p>
        </p:txBody>
      </p:sp>
      <p:sp>
        <p:nvSpPr>
          <p:cNvPr id="100" name="Google Shape;100;p2"/>
          <p:cNvSpPr txBox="1"/>
          <p:nvPr/>
        </p:nvSpPr>
        <p:spPr>
          <a:xfrm>
            <a:off x="297868" y="0"/>
            <a:ext cx="18166080" cy="9741128"/>
          </a:xfrm>
          <a:prstGeom prst="rect">
            <a:avLst/>
          </a:prstGeom>
          <a:noFill/>
          <a:ln>
            <a:noFill/>
          </a:ln>
        </p:spPr>
        <p:txBody>
          <a:bodyPr spcFirstLastPara="1" wrap="square" lIns="0" tIns="0" rIns="0" bIns="0" anchor="t" anchorCtr="0">
            <a:spAutoFit/>
          </a:bodyPr>
          <a:lstStyle/>
          <a:p>
            <a:pPr lvl="0" algn="just">
              <a:lnSpc>
                <a:spcPct val="150000"/>
              </a:lnSpc>
            </a:pPr>
            <a:r>
              <a:rPr lang="en-US" sz="4220" dirty="0">
                <a:solidFill>
                  <a:srgbClr val="D9D9D9"/>
                </a:solidFill>
                <a:latin typeface="Playfair Display" panose="00000500000000000000" pitchFamily="2" charset="0"/>
                <a:ea typeface="Playfair Display"/>
                <a:cs typeface="Playfair Display"/>
                <a:sym typeface="Playfair Display"/>
              </a:rPr>
              <a:t>In the tourism industry, collecting, managing, and analyzing customer feedback is a crucial yet often overlooked aspect of service improvement. Many tour operators rely on outdated or manual methods to gather feedback, which results in lost insights, data inconsistencies, and poor customer engagement. Additionally, without a secure platform, sensitive customer data is at risk, and administrators lack real-time access to feedback for timely decision-making. There is a pressing need for a robust, scalable, and secure digital system that not only simplifies the feedback collection process for users but also provides an intuitive admin interface to manage and evaluate feedback efficiently.</a:t>
            </a:r>
            <a:endParaRPr sz="4220" dirty="0">
              <a:latin typeface="Playfair Display" panose="000005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p:cNvGrpSpPr/>
        <p:nvPr/>
      </p:nvGrpSpPr>
      <p:grpSpPr>
        <a:xfrm>
          <a:off x="0" y="0"/>
          <a:ext cx="0" cy="0"/>
          <a:chOff x="0" y="0"/>
          <a:chExt cx="0" cy="0"/>
        </a:xfrm>
      </p:grpSpPr>
      <p:sp>
        <p:nvSpPr>
          <p:cNvPr id="105" name="Google Shape;105;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06" name="Google Shape;106;p3"/>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07" name="Google Shape;107;p3"/>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08" name="Google Shape;108;p3"/>
          <p:cNvSpPr txBox="1"/>
          <p:nvPr/>
        </p:nvSpPr>
        <p:spPr>
          <a:xfrm>
            <a:off x="4663116" y="-402884"/>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PROPOSED SOLUTION</a:t>
            </a:r>
            <a:endParaRPr dirty="0"/>
          </a:p>
        </p:txBody>
      </p:sp>
      <p:sp>
        <p:nvSpPr>
          <p:cNvPr id="109" name="Google Shape;109;p3"/>
          <p:cNvSpPr txBox="1"/>
          <p:nvPr/>
        </p:nvSpPr>
        <p:spPr>
          <a:xfrm>
            <a:off x="2377440" y="1201952"/>
            <a:ext cx="17221200" cy="5844677"/>
          </a:xfrm>
          <a:prstGeom prst="rect">
            <a:avLst/>
          </a:prstGeom>
          <a:noFill/>
          <a:ln>
            <a:noFill/>
          </a:ln>
        </p:spPr>
        <p:txBody>
          <a:bodyPr spcFirstLastPara="1" wrap="square" lIns="0" tIns="0" rIns="0" bIns="0" anchor="t" anchorCtr="0">
            <a:spAutoFit/>
          </a:bodyPr>
          <a:lstStyle/>
          <a:p>
            <a:pPr lvl="0">
              <a:lnSpc>
                <a:spcPct val="150000"/>
              </a:lnSpc>
            </a:pPr>
            <a:r>
              <a:rPr lang="en-US" sz="4220" dirty="0">
                <a:solidFill>
                  <a:schemeClr val="bg1"/>
                </a:solidFill>
                <a:latin typeface="Playfair Display" panose="00000500000000000000" pitchFamily="2" charset="0"/>
                <a:ea typeface="Playfair Display"/>
                <a:cs typeface="Playfair Display"/>
                <a:sym typeface="Playfair Display"/>
              </a:rPr>
              <a:t>Our solution is a full-stack tour feedback system that:</a:t>
            </a:r>
          </a:p>
          <a:p>
            <a:pPr lvl="0">
              <a:lnSpc>
                <a:spcPct val="150000"/>
              </a:lnSpc>
              <a:buClr>
                <a:schemeClr val="bg1"/>
              </a:buClr>
              <a:buSzPct val="122000"/>
              <a:buFont typeface="Arial" pitchFamily="34" charset="0"/>
              <a:buChar char="•"/>
            </a:pPr>
            <a:r>
              <a:rPr lang="en-US" sz="4220" dirty="0">
                <a:solidFill>
                  <a:schemeClr val="bg1"/>
                </a:solidFill>
                <a:latin typeface="Playfair Display" panose="00000500000000000000" pitchFamily="2" charset="0"/>
                <a:ea typeface="Playfair Display"/>
                <a:cs typeface="Playfair Display"/>
                <a:sym typeface="Playfair Display"/>
              </a:rPr>
              <a:t> Collects feedback through a responsive frontend form.</a:t>
            </a:r>
          </a:p>
          <a:p>
            <a:pPr lvl="0">
              <a:lnSpc>
                <a:spcPct val="150000"/>
              </a:lnSpc>
              <a:buClr>
                <a:schemeClr val="bg1"/>
              </a:buClr>
              <a:buSzPct val="122000"/>
              <a:buFont typeface="Arial" pitchFamily="34" charset="0"/>
              <a:buChar char="•"/>
            </a:pPr>
            <a:r>
              <a:rPr lang="en-US" sz="4220" dirty="0">
                <a:solidFill>
                  <a:schemeClr val="bg1"/>
                </a:solidFill>
                <a:latin typeface="Playfair Display" panose="00000500000000000000" pitchFamily="2" charset="0"/>
                <a:ea typeface="Playfair Display"/>
                <a:cs typeface="Playfair Display"/>
                <a:sym typeface="Playfair Display"/>
              </a:rPr>
              <a:t> Validates and stores feedback using Node.js and PostgreSQL.</a:t>
            </a:r>
          </a:p>
          <a:p>
            <a:pPr lvl="0">
              <a:lnSpc>
                <a:spcPct val="150000"/>
              </a:lnSpc>
              <a:buClr>
                <a:schemeClr val="bg1"/>
              </a:buClr>
              <a:buSzPct val="122000"/>
              <a:buFont typeface="Arial" pitchFamily="34" charset="0"/>
              <a:buChar char="•"/>
            </a:pPr>
            <a:r>
              <a:rPr lang="en-US" sz="4220" dirty="0">
                <a:solidFill>
                  <a:schemeClr val="bg1"/>
                </a:solidFill>
                <a:latin typeface="Playfair Display" panose="00000500000000000000" pitchFamily="2" charset="0"/>
                <a:ea typeface="Playfair Display"/>
                <a:cs typeface="Playfair Display"/>
                <a:sym typeface="Playfair Display"/>
              </a:rPr>
              <a:t> Offers a secure admin panel with login, dashboard, and session management.</a:t>
            </a:r>
          </a:p>
          <a:p>
            <a:pPr lvl="0">
              <a:lnSpc>
                <a:spcPct val="150000"/>
              </a:lnSpc>
              <a:buClr>
                <a:schemeClr val="bg1"/>
              </a:buClr>
              <a:buSzPct val="122000"/>
              <a:buFont typeface="Arial" pitchFamily="34" charset="0"/>
              <a:buChar char="•"/>
            </a:pPr>
            <a:r>
              <a:rPr lang="en-US" sz="4220" dirty="0">
                <a:solidFill>
                  <a:schemeClr val="bg1"/>
                </a:solidFill>
                <a:latin typeface="Playfair Display" panose="00000500000000000000" pitchFamily="2" charset="0"/>
                <a:ea typeface="Playfair Display"/>
                <a:cs typeface="Playfair Display"/>
                <a:sym typeface="Playfair Display"/>
              </a:rPr>
              <a:t> Implements SQL injection protection and responsive design.</a:t>
            </a:r>
            <a:endParaRPr sz="4220" dirty="0">
              <a:solidFill>
                <a:schemeClr val="bg1"/>
              </a:solidFill>
              <a:latin typeface="Playfair Display" panose="000005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15" name="Google Shape;115;p4"/>
          <p:cNvSpPr/>
          <p:nvPr/>
        </p:nvSpPr>
        <p:spPr>
          <a:xfrm rot="-5400000">
            <a:off x="1549952" y="-466981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16" name="Google Shape;116;p4"/>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17" name="Google Shape;117;p4"/>
          <p:cNvSpPr txBox="1"/>
          <p:nvPr/>
        </p:nvSpPr>
        <p:spPr>
          <a:xfrm>
            <a:off x="4510716" y="-1301068"/>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FLOWCHART / DIAGRAM</a:t>
            </a:r>
            <a:endParaRPr/>
          </a:p>
        </p:txBody>
      </p:sp>
      <p:pic>
        <p:nvPicPr>
          <p:cNvPr id="11" name="Picture 10" descr="Untitled Diagram.drawio (8).png"/>
          <p:cNvPicPr>
            <a:picLocks noChangeAspect="1"/>
          </p:cNvPicPr>
          <p:nvPr/>
        </p:nvPicPr>
        <p:blipFill>
          <a:blip r:embed="rId6"/>
          <a:stretch>
            <a:fillRect/>
          </a:stretch>
        </p:blipFill>
        <p:spPr>
          <a:xfrm>
            <a:off x="-3901440" y="0"/>
            <a:ext cx="15880080" cy="19568159"/>
          </a:xfrm>
          <a:prstGeom prst="rect">
            <a:avLst/>
          </a:prstGeom>
        </p:spPr>
      </p:pic>
      <p:cxnSp>
        <p:nvCxnSpPr>
          <p:cNvPr id="13" name="Straight Arrow Connector 12"/>
          <p:cNvCxnSpPr/>
          <p:nvPr/>
        </p:nvCxnSpPr>
        <p:spPr>
          <a:xfrm rot="5400000">
            <a:off x="2857500" y="2948940"/>
            <a:ext cx="1417320" cy="30480"/>
          </a:xfrm>
          <a:prstGeom prst="straightConnector1">
            <a:avLst/>
          </a:prstGeom>
          <a:ln>
            <a:tailEnd type="arrow"/>
          </a:ln>
          <a:scene3d>
            <a:camera prst="orthographicFront"/>
            <a:lightRig rig="threePt" dir="t"/>
          </a:scene3d>
          <a:sp3d contourW="12700">
            <a:contourClr>
              <a:schemeClr val="bg1"/>
            </a:contourClr>
          </a:sp3d>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rot="5400000">
            <a:off x="2827020" y="5539740"/>
            <a:ext cx="1463040" cy="15240"/>
          </a:xfrm>
          <a:prstGeom prst="straightConnector1">
            <a:avLst/>
          </a:prstGeom>
          <a:ln>
            <a:tailEnd type="arrow"/>
          </a:ln>
          <a:scene3d>
            <a:camera prst="orthographicFront"/>
            <a:lightRig rig="threePt" dir="t"/>
          </a:scene3d>
          <a:sp3d contourW="12700">
            <a:contourClr>
              <a:schemeClr val="bg1"/>
            </a:contourClr>
          </a:sp3d>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rot="16200000" flipH="1">
            <a:off x="2941320" y="7894320"/>
            <a:ext cx="1264920" cy="15240"/>
          </a:xfrm>
          <a:prstGeom prst="straightConnector1">
            <a:avLst/>
          </a:prstGeom>
          <a:ln>
            <a:tailEnd type="arrow"/>
          </a:ln>
          <a:scene3d>
            <a:camera prst="orthographicFront"/>
            <a:lightRig rig="threePt" dir="t"/>
          </a:scene3d>
          <a:sp3d contourW="12700">
            <a:contourClr>
              <a:schemeClr val="bg1"/>
            </a:contourClr>
          </a:sp3d>
        </p:spPr>
        <p:style>
          <a:lnRef idx="1">
            <a:schemeClr val="accent1"/>
          </a:lnRef>
          <a:fillRef idx="0">
            <a:schemeClr val="accent1"/>
          </a:fillRef>
          <a:effectRef idx="0">
            <a:schemeClr val="accent1"/>
          </a:effectRef>
          <a:fontRef idx="minor">
            <a:schemeClr val="tx1"/>
          </a:fontRef>
        </p:style>
      </p:cxnSp>
      <p:pic>
        <p:nvPicPr>
          <p:cNvPr id="34" name="Picture 33" descr="Untitled Diagram.drawio (9).png"/>
          <p:cNvPicPr>
            <a:picLocks noChangeAspect="1"/>
          </p:cNvPicPr>
          <p:nvPr/>
        </p:nvPicPr>
        <p:blipFill>
          <a:blip r:embed="rId7"/>
          <a:stretch>
            <a:fillRect/>
          </a:stretch>
        </p:blipFill>
        <p:spPr>
          <a:xfrm>
            <a:off x="8001000" y="1356360"/>
            <a:ext cx="8305800" cy="8427720"/>
          </a:xfrm>
          <a:prstGeom prst="rect">
            <a:avLst/>
          </a:prstGeom>
          <a:ln>
            <a:noFill/>
          </a:ln>
          <a:scene3d>
            <a:camera prst="orthographicFront"/>
            <a:lightRig rig="threePt" dir="t"/>
          </a:scene3d>
          <a:sp3d contourW="12700">
            <a:contourClr>
              <a:schemeClr val="tx1"/>
            </a:contourClr>
          </a:sp3d>
        </p:spPr>
      </p:pic>
      <p:cxnSp>
        <p:nvCxnSpPr>
          <p:cNvPr id="36" name="Straight Arrow Connector 35"/>
          <p:cNvCxnSpPr/>
          <p:nvPr/>
        </p:nvCxnSpPr>
        <p:spPr>
          <a:xfrm flipV="1">
            <a:off x="12984480" y="9326880"/>
            <a:ext cx="1783080" cy="45720"/>
          </a:xfrm>
          <a:prstGeom prst="straightConnector1">
            <a:avLst/>
          </a:prstGeom>
          <a:ln>
            <a:tailEnd type="arrow"/>
          </a:ln>
          <a:scene3d>
            <a:camera prst="orthographicFront"/>
            <a:lightRig rig="threePt" dir="t"/>
          </a:scene3d>
          <a:sp3d contourW="12700">
            <a:contourClr>
              <a:schemeClr val="bg1"/>
            </a:contourClr>
          </a:sp3d>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rot="5400000">
            <a:off x="11558746" y="2689860"/>
            <a:ext cx="1159034" cy="16034"/>
          </a:xfrm>
          <a:prstGeom prst="straightConnector1">
            <a:avLst/>
          </a:prstGeom>
          <a:ln>
            <a:tailEnd type="arrow"/>
          </a:ln>
          <a:scene3d>
            <a:camera prst="orthographicFront"/>
            <a:lightRig rig="threePt" dir="t"/>
          </a:scene3d>
          <a:sp3d contourW="12700">
            <a:contourClr>
              <a:schemeClr val="bg1"/>
            </a:contourClr>
          </a:sp3d>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9601200" y="1828800"/>
            <a:ext cx="1661160" cy="15240"/>
          </a:xfrm>
          <a:prstGeom prst="straightConnector1">
            <a:avLst/>
          </a:prstGeom>
          <a:ln>
            <a:tailEnd type="arrow"/>
          </a:ln>
          <a:scene3d>
            <a:camera prst="orthographicFront"/>
            <a:lightRig rig="threePt" dir="t"/>
          </a:scene3d>
          <a:sp3d contourW="12700">
            <a:contourClr>
              <a:schemeClr val="bg1"/>
            </a:contourClr>
          </a:sp3d>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rot="5400000">
            <a:off x="11521440" y="4709160"/>
            <a:ext cx="1158240" cy="30480"/>
          </a:xfrm>
          <a:prstGeom prst="straightConnector1">
            <a:avLst/>
          </a:prstGeom>
          <a:ln>
            <a:tailEnd type="arrow"/>
          </a:ln>
          <a:scene3d>
            <a:camera prst="orthographicFront"/>
            <a:lightRig rig="threePt" dir="t"/>
          </a:scene3d>
          <a:sp3d contourW="12700">
            <a:contourClr>
              <a:schemeClr val="bg1"/>
            </a:contourClr>
          </a:sp3d>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rot="5400000">
            <a:off x="11612880" y="6629400"/>
            <a:ext cx="1005840" cy="1588"/>
          </a:xfrm>
          <a:prstGeom prst="straightConnector1">
            <a:avLst/>
          </a:prstGeom>
          <a:ln>
            <a:tailEnd type="arrow"/>
          </a:ln>
          <a:scene3d>
            <a:camera prst="orthographicFront"/>
            <a:lightRig rig="threePt" dir="t"/>
          </a:scene3d>
          <a:sp3d contourW="12700">
            <a:contourClr>
              <a:schemeClr val="bg1"/>
            </a:contourClr>
          </a:sp3d>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rot="5400000">
            <a:off x="11742420" y="8450580"/>
            <a:ext cx="899160" cy="1588"/>
          </a:xfrm>
          <a:prstGeom prst="straightConnector1">
            <a:avLst/>
          </a:prstGeom>
          <a:ln>
            <a:tailEnd type="arrow"/>
          </a:ln>
          <a:scene3d>
            <a:camera prst="orthographicFront"/>
            <a:lightRig rig="threePt" dir="t"/>
          </a:scene3d>
          <a:sp3d contourW="12700">
            <a:contourClr>
              <a:schemeClr val="bg1"/>
            </a:contourClr>
          </a:sp3d>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23" name="Google Shape;123;p5"/>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24" name="Google Shape;124;p5"/>
          <p:cNvPicPr preferRelativeResize="0"/>
          <p:nvPr/>
        </p:nvPicPr>
        <p:blipFill rotWithShape="1">
          <a:blip r:embed="rId5">
            <a:alphaModFix/>
          </a:blip>
          <a:srcRect/>
          <a:stretch/>
        </p:blipFill>
        <p:spPr>
          <a:xfrm rot="-10798857">
            <a:off x="3339236" y="1716945"/>
            <a:ext cx="7945947" cy="4449731"/>
          </a:xfrm>
          <a:prstGeom prst="rect">
            <a:avLst/>
          </a:prstGeom>
          <a:noFill/>
          <a:ln>
            <a:noFill/>
          </a:ln>
        </p:spPr>
      </p:pic>
      <p:sp>
        <p:nvSpPr>
          <p:cNvPr id="125" name="Google Shape;125;p5"/>
          <p:cNvSpPr txBox="1"/>
          <p:nvPr/>
        </p:nvSpPr>
        <p:spPr>
          <a:xfrm>
            <a:off x="4578608" y="-174284"/>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FLOWCHART / DIAGRAM</a:t>
            </a:r>
            <a:endParaRPr dirty="0"/>
          </a:p>
        </p:txBody>
      </p:sp>
      <p:sp>
        <p:nvSpPr>
          <p:cNvPr id="126" name="Google Shape;126;p5"/>
          <p:cNvSpPr txBox="1"/>
          <p:nvPr/>
        </p:nvSpPr>
        <p:spPr>
          <a:xfrm>
            <a:off x="1234440" y="2279075"/>
            <a:ext cx="7193280" cy="5109091"/>
          </a:xfrm>
          <a:prstGeom prst="rect">
            <a:avLst/>
          </a:prstGeom>
          <a:noFill/>
          <a:ln>
            <a:noFill/>
          </a:ln>
        </p:spPr>
        <p:txBody>
          <a:bodyPr spcFirstLastPara="1" wrap="square" lIns="0" tIns="0" rIns="0" bIns="0" anchor="t" anchorCtr="0">
            <a:spAutoFit/>
          </a:bodyPr>
          <a:lstStyle/>
          <a:p>
            <a:r>
              <a:rPr lang="en-US" sz="4000" b="1" dirty="0">
                <a:solidFill>
                  <a:schemeClr val="bg1"/>
                </a:solidFill>
                <a:latin typeface="Playfair Display" panose="00000500000000000000" pitchFamily="2" charset="0"/>
              </a:rPr>
              <a:t>Flow Description:</a:t>
            </a:r>
          </a:p>
          <a:p>
            <a:pPr>
              <a:buClr>
                <a:schemeClr val="bg1"/>
              </a:buClr>
              <a:buSzPct val="135000"/>
              <a:buFont typeface="Arial" pitchFamily="34" charset="0"/>
              <a:buChar char="•"/>
            </a:pPr>
            <a:endParaRPr lang="en-US" sz="4000" b="1" dirty="0">
              <a:solidFill>
                <a:schemeClr val="bg1"/>
              </a:solidFill>
              <a:latin typeface="Playfair Display" panose="00000500000000000000" pitchFamily="2" charset="0"/>
            </a:endParaRPr>
          </a:p>
          <a:p>
            <a:pPr>
              <a:buClr>
                <a:schemeClr val="bg1"/>
              </a:buClr>
              <a:buSzPct val="135000"/>
              <a:buFont typeface="Arial" pitchFamily="34" charset="0"/>
              <a:buChar char="•"/>
            </a:pPr>
            <a:r>
              <a:rPr lang="en-US" sz="2800" b="1" dirty="0">
                <a:solidFill>
                  <a:schemeClr val="bg1"/>
                </a:solidFill>
                <a:latin typeface="Playfair Display" panose="00000500000000000000" pitchFamily="2" charset="0"/>
              </a:rPr>
              <a:t> User Frontend</a:t>
            </a:r>
            <a:r>
              <a:rPr lang="en-US" sz="2800" dirty="0">
                <a:solidFill>
                  <a:schemeClr val="bg1"/>
                </a:solidFill>
                <a:latin typeface="Playfair Display" panose="00000500000000000000" pitchFamily="2" charset="0"/>
              </a:rPr>
              <a:t> → Visitors submit feedback via a form. </a:t>
            </a:r>
          </a:p>
          <a:p>
            <a:pPr>
              <a:buClr>
                <a:schemeClr val="bg1"/>
              </a:buClr>
              <a:buSzPct val="135000"/>
              <a:buFont typeface="Arial" pitchFamily="34" charset="0"/>
              <a:buChar char="•"/>
            </a:pPr>
            <a:r>
              <a:rPr lang="en-US" sz="2800" b="1" dirty="0">
                <a:solidFill>
                  <a:schemeClr val="bg1"/>
                </a:solidFill>
                <a:latin typeface="Playfair Display" panose="00000500000000000000" pitchFamily="2" charset="0"/>
              </a:rPr>
              <a:t> Backend (Node.js/Express)</a:t>
            </a:r>
            <a:r>
              <a:rPr lang="en-US" sz="2800" dirty="0">
                <a:solidFill>
                  <a:schemeClr val="bg1"/>
                </a:solidFill>
                <a:latin typeface="Playfair Display" panose="00000500000000000000" pitchFamily="2" charset="0"/>
              </a:rPr>
              <a:t> → Receives feedback, validates it,      and stores it securely.</a:t>
            </a:r>
          </a:p>
          <a:p>
            <a:pPr>
              <a:buClr>
                <a:schemeClr val="bg1"/>
              </a:buClr>
              <a:buSzPct val="135000"/>
              <a:buFont typeface="Arial" pitchFamily="34" charset="0"/>
              <a:buChar char="•"/>
            </a:pPr>
            <a:r>
              <a:rPr lang="en-US" sz="2800" b="1" dirty="0">
                <a:solidFill>
                  <a:schemeClr val="bg1"/>
                </a:solidFill>
                <a:latin typeface="Playfair Display" panose="00000500000000000000" pitchFamily="2" charset="0"/>
              </a:rPr>
              <a:t>  </a:t>
            </a:r>
            <a:r>
              <a:rPr lang="en-US" sz="2800" b="1" dirty="0" err="1">
                <a:solidFill>
                  <a:schemeClr val="bg1"/>
                </a:solidFill>
                <a:latin typeface="Playfair Display" panose="00000500000000000000" pitchFamily="2" charset="0"/>
              </a:rPr>
              <a:t>PostgreSQL</a:t>
            </a:r>
            <a:r>
              <a:rPr lang="en-US" sz="2800" b="1" dirty="0">
                <a:solidFill>
                  <a:schemeClr val="bg1"/>
                </a:solidFill>
                <a:latin typeface="Playfair Display" panose="00000500000000000000" pitchFamily="2" charset="0"/>
              </a:rPr>
              <a:t> DB</a:t>
            </a:r>
            <a:r>
              <a:rPr lang="en-US" sz="2800" dirty="0">
                <a:solidFill>
                  <a:schemeClr val="bg1"/>
                </a:solidFill>
                <a:latin typeface="Playfair Display" panose="00000500000000000000" pitchFamily="2" charset="0"/>
              </a:rPr>
              <a:t> → Stores the feedback reliably.</a:t>
            </a:r>
          </a:p>
          <a:p>
            <a:pPr>
              <a:buClr>
                <a:schemeClr val="bg1"/>
              </a:buClr>
              <a:buSzPct val="135000"/>
              <a:buFont typeface="Arial" pitchFamily="34" charset="0"/>
              <a:buChar char="•"/>
            </a:pPr>
            <a:r>
              <a:rPr lang="en-US" sz="2800" b="1" dirty="0">
                <a:solidFill>
                  <a:schemeClr val="bg1"/>
                </a:solidFill>
                <a:latin typeface="Playfair Display" panose="00000500000000000000" pitchFamily="2" charset="0"/>
              </a:rPr>
              <a:t>  Admin Panel (EJS)</a:t>
            </a:r>
            <a:r>
              <a:rPr lang="en-US" sz="2800" dirty="0">
                <a:solidFill>
                  <a:schemeClr val="bg1"/>
                </a:solidFill>
                <a:latin typeface="Playfair Display" panose="00000500000000000000" pitchFamily="2" charset="0"/>
              </a:rPr>
              <a:t> → </a:t>
            </a:r>
            <a:r>
              <a:rPr lang="en-US" sz="2800" dirty="0" err="1">
                <a:solidFill>
                  <a:schemeClr val="bg1"/>
                </a:solidFill>
                <a:latin typeface="Playfair Display" panose="00000500000000000000" pitchFamily="2" charset="0"/>
              </a:rPr>
              <a:t>Admins</a:t>
            </a:r>
            <a:r>
              <a:rPr lang="en-US" sz="2800" dirty="0">
                <a:solidFill>
                  <a:schemeClr val="bg1"/>
                </a:solidFill>
                <a:latin typeface="Playfair Display" panose="00000500000000000000" pitchFamily="2" charset="0"/>
              </a:rPr>
              <a:t> view/manage feedback retrieved from the database.</a:t>
            </a:r>
          </a:p>
        </p:txBody>
      </p:sp>
      <p:graphicFrame>
        <p:nvGraphicFramePr>
          <p:cNvPr id="9" name="Table 8"/>
          <p:cNvGraphicFramePr>
            <a:graphicFrameLocks noGrp="1"/>
          </p:cNvGraphicFramePr>
          <p:nvPr>
            <p:extLst>
              <p:ext uri="{D42A27DB-BD31-4B8C-83A1-F6EECF244321}">
                <p14:modId xmlns:p14="http://schemas.microsoft.com/office/powerpoint/2010/main" val="1108454121"/>
              </p:ext>
            </p:extLst>
          </p:nvPr>
        </p:nvGraphicFramePr>
        <p:xfrm>
          <a:off x="9448800" y="2452301"/>
          <a:ext cx="8839200" cy="4488180"/>
        </p:xfrm>
        <a:graphic>
          <a:graphicData uri="http://schemas.openxmlformats.org/drawingml/2006/table">
            <a:tbl>
              <a:tblPr/>
              <a:tblGrid>
                <a:gridCol w="917067">
                  <a:extLst>
                    <a:ext uri="{9D8B030D-6E8A-4147-A177-3AD203B41FA5}">
                      <a16:colId xmlns:a16="http://schemas.microsoft.com/office/drawing/2014/main" val="20000"/>
                    </a:ext>
                  </a:extLst>
                </a:gridCol>
                <a:gridCol w="7922133">
                  <a:extLst>
                    <a:ext uri="{9D8B030D-6E8A-4147-A177-3AD203B41FA5}">
                      <a16:colId xmlns:a16="http://schemas.microsoft.com/office/drawing/2014/main" val="20001"/>
                    </a:ext>
                  </a:extLst>
                </a:gridCol>
              </a:tblGrid>
              <a:tr h="0">
                <a:tc>
                  <a:txBody>
                    <a:bodyPr/>
                    <a:lstStyle/>
                    <a:p>
                      <a:r>
                        <a:rPr lang="en-US" sz="2800" dirty="0">
                          <a:solidFill>
                            <a:schemeClr val="bg1"/>
                          </a:solidFill>
                          <a:latin typeface="Playfair Display" panose="00000500000000000000" pitchFamily="2" charset="0"/>
                        </a:rPr>
                        <a:t>Step</a:t>
                      </a:r>
                    </a:p>
                  </a:txBody>
                  <a:tcPr anchor="ctr">
                    <a:lnL>
                      <a:noFill/>
                    </a:lnL>
                    <a:lnR>
                      <a:noFill/>
                    </a:lnR>
                    <a:lnT>
                      <a:noFill/>
                    </a:lnT>
                    <a:lnB>
                      <a:noFill/>
                    </a:lnB>
                  </a:tcPr>
                </a:tc>
                <a:tc>
                  <a:txBody>
                    <a:bodyPr/>
                    <a:lstStyle/>
                    <a:p>
                      <a:r>
                        <a:rPr lang="en-US" sz="2800" dirty="0">
                          <a:solidFill>
                            <a:schemeClr val="bg1"/>
                          </a:solidFill>
                          <a:latin typeface="Playfair Display" panose="00000500000000000000" pitchFamily="2" charset="0"/>
                        </a:rPr>
                        <a:t>Description</a:t>
                      </a:r>
                    </a:p>
                  </a:txBody>
                  <a:tcPr anchor="ctr">
                    <a:lnL>
                      <a:noFill/>
                    </a:lnL>
                    <a:lnR>
                      <a:noFill/>
                    </a:lnR>
                    <a:lnT>
                      <a:noFill/>
                    </a:lnT>
                    <a:lnB>
                      <a:noFill/>
                    </a:lnB>
                  </a:tcPr>
                </a:tc>
                <a:extLst>
                  <a:ext uri="{0D108BD9-81ED-4DB2-BD59-A6C34878D82A}">
                    <a16:rowId xmlns:a16="http://schemas.microsoft.com/office/drawing/2014/main" val="10000"/>
                  </a:ext>
                </a:extLst>
              </a:tr>
              <a:tr h="0">
                <a:tc>
                  <a:txBody>
                    <a:bodyPr/>
                    <a:lstStyle/>
                    <a:p>
                      <a:r>
                        <a:rPr lang="en-US" sz="2800" b="1">
                          <a:solidFill>
                            <a:schemeClr val="bg1"/>
                          </a:solidFill>
                          <a:latin typeface="Playfair Display" panose="00000500000000000000" pitchFamily="2" charset="0"/>
                        </a:rPr>
                        <a:t>1</a:t>
                      </a:r>
                      <a:endParaRPr lang="en-US" sz="2800">
                        <a:solidFill>
                          <a:schemeClr val="bg1"/>
                        </a:solidFill>
                        <a:latin typeface="Playfair Display" panose="00000500000000000000" pitchFamily="2" charset="0"/>
                      </a:endParaRPr>
                    </a:p>
                  </a:txBody>
                  <a:tcPr anchor="ctr">
                    <a:lnL>
                      <a:noFill/>
                    </a:lnL>
                    <a:lnR>
                      <a:noFill/>
                    </a:lnR>
                    <a:lnT>
                      <a:noFill/>
                    </a:lnT>
                    <a:lnB>
                      <a:noFill/>
                    </a:lnB>
                  </a:tcPr>
                </a:tc>
                <a:tc>
                  <a:txBody>
                    <a:bodyPr/>
                    <a:lstStyle/>
                    <a:p>
                      <a:r>
                        <a:rPr lang="en-US" sz="2800">
                          <a:solidFill>
                            <a:schemeClr val="bg1"/>
                          </a:solidFill>
                          <a:latin typeface="Playfair Display" panose="00000500000000000000" pitchFamily="2" charset="0"/>
                        </a:rPr>
                        <a:t>User accesses the form via http://localhost:5000 → loads public/index.html</a:t>
                      </a:r>
                    </a:p>
                  </a:txBody>
                  <a:tcPr anchor="ctr">
                    <a:lnL>
                      <a:noFill/>
                    </a:lnL>
                    <a:lnR>
                      <a:noFill/>
                    </a:lnR>
                    <a:lnT>
                      <a:noFill/>
                    </a:lnT>
                    <a:lnB>
                      <a:noFill/>
                    </a:lnB>
                  </a:tcPr>
                </a:tc>
                <a:extLst>
                  <a:ext uri="{0D108BD9-81ED-4DB2-BD59-A6C34878D82A}">
                    <a16:rowId xmlns:a16="http://schemas.microsoft.com/office/drawing/2014/main" val="10001"/>
                  </a:ext>
                </a:extLst>
              </a:tr>
              <a:tr h="0">
                <a:tc>
                  <a:txBody>
                    <a:bodyPr/>
                    <a:lstStyle/>
                    <a:p>
                      <a:r>
                        <a:rPr lang="en-US" sz="2800" b="1">
                          <a:solidFill>
                            <a:schemeClr val="bg1"/>
                          </a:solidFill>
                          <a:latin typeface="Playfair Display" panose="00000500000000000000" pitchFamily="2" charset="0"/>
                        </a:rPr>
                        <a:t>2</a:t>
                      </a:r>
                      <a:endParaRPr lang="en-US" sz="2800">
                        <a:solidFill>
                          <a:schemeClr val="bg1"/>
                        </a:solidFill>
                        <a:latin typeface="Playfair Display" panose="00000500000000000000" pitchFamily="2" charset="0"/>
                      </a:endParaRPr>
                    </a:p>
                  </a:txBody>
                  <a:tcPr anchor="ctr">
                    <a:lnL>
                      <a:noFill/>
                    </a:lnL>
                    <a:lnR>
                      <a:noFill/>
                    </a:lnR>
                    <a:lnT>
                      <a:noFill/>
                    </a:lnT>
                    <a:lnB>
                      <a:noFill/>
                    </a:lnB>
                  </a:tcPr>
                </a:tc>
                <a:tc>
                  <a:txBody>
                    <a:bodyPr/>
                    <a:lstStyle/>
                    <a:p>
                      <a:r>
                        <a:rPr lang="en-US" sz="2800" dirty="0">
                          <a:solidFill>
                            <a:schemeClr val="bg1"/>
                          </a:solidFill>
                          <a:latin typeface="Playfair Display" panose="00000500000000000000" pitchFamily="2" charset="0"/>
                        </a:rPr>
                        <a:t>User enters name, email, rating, package, comment → JS validates it</a:t>
                      </a:r>
                    </a:p>
                  </a:txBody>
                  <a:tcPr anchor="ctr">
                    <a:lnL>
                      <a:noFill/>
                    </a:lnL>
                    <a:lnR>
                      <a:noFill/>
                    </a:lnR>
                    <a:lnT>
                      <a:noFill/>
                    </a:lnT>
                    <a:lnB>
                      <a:noFill/>
                    </a:lnB>
                  </a:tcPr>
                </a:tc>
                <a:extLst>
                  <a:ext uri="{0D108BD9-81ED-4DB2-BD59-A6C34878D82A}">
                    <a16:rowId xmlns:a16="http://schemas.microsoft.com/office/drawing/2014/main" val="10002"/>
                  </a:ext>
                </a:extLst>
              </a:tr>
              <a:tr h="617220">
                <a:tc>
                  <a:txBody>
                    <a:bodyPr/>
                    <a:lstStyle/>
                    <a:p>
                      <a:r>
                        <a:rPr lang="en-US" sz="2800" b="1">
                          <a:solidFill>
                            <a:schemeClr val="bg1"/>
                          </a:solidFill>
                          <a:latin typeface="Playfair Display" panose="00000500000000000000" pitchFamily="2" charset="0"/>
                        </a:rPr>
                        <a:t>3</a:t>
                      </a:r>
                      <a:endParaRPr lang="en-US" sz="2800">
                        <a:solidFill>
                          <a:schemeClr val="bg1"/>
                        </a:solidFill>
                        <a:latin typeface="Playfair Display" panose="00000500000000000000" pitchFamily="2" charset="0"/>
                      </a:endParaRPr>
                    </a:p>
                  </a:txBody>
                  <a:tcPr anchor="ctr">
                    <a:lnL>
                      <a:noFill/>
                    </a:lnL>
                    <a:lnR>
                      <a:noFill/>
                    </a:lnR>
                    <a:lnT>
                      <a:noFill/>
                    </a:lnT>
                    <a:lnB>
                      <a:noFill/>
                    </a:lnB>
                  </a:tcPr>
                </a:tc>
                <a:tc>
                  <a:txBody>
                    <a:bodyPr/>
                    <a:lstStyle/>
                    <a:p>
                      <a:r>
                        <a:rPr lang="en-US" sz="2800" dirty="0">
                          <a:solidFill>
                            <a:schemeClr val="bg1"/>
                          </a:solidFill>
                          <a:latin typeface="Playfair Display" panose="00000500000000000000" pitchFamily="2" charset="0"/>
                        </a:rPr>
                        <a:t>On "Submit", POST request is sent to backend</a:t>
                      </a:r>
                    </a:p>
                  </a:txBody>
                  <a:tcPr anchor="ctr">
                    <a:lnL>
                      <a:noFill/>
                    </a:lnL>
                    <a:lnR>
                      <a:noFill/>
                    </a:lnR>
                    <a:lnT>
                      <a:noFill/>
                    </a:lnT>
                    <a:lnB>
                      <a:noFill/>
                    </a:lnB>
                  </a:tcPr>
                </a:tc>
                <a:extLst>
                  <a:ext uri="{0D108BD9-81ED-4DB2-BD59-A6C34878D82A}">
                    <a16:rowId xmlns:a16="http://schemas.microsoft.com/office/drawing/2014/main" val="10003"/>
                  </a:ext>
                </a:extLst>
              </a:tr>
              <a:tr h="0">
                <a:tc>
                  <a:txBody>
                    <a:bodyPr/>
                    <a:lstStyle/>
                    <a:p>
                      <a:r>
                        <a:rPr lang="en-US" sz="2800" b="1">
                          <a:solidFill>
                            <a:schemeClr val="bg1"/>
                          </a:solidFill>
                          <a:latin typeface="Playfair Display" panose="00000500000000000000" pitchFamily="2" charset="0"/>
                        </a:rPr>
                        <a:t>4</a:t>
                      </a:r>
                      <a:endParaRPr lang="en-US" sz="2800">
                        <a:solidFill>
                          <a:schemeClr val="bg1"/>
                        </a:solidFill>
                        <a:latin typeface="Playfair Display" panose="00000500000000000000" pitchFamily="2" charset="0"/>
                      </a:endParaRPr>
                    </a:p>
                  </a:txBody>
                  <a:tcPr anchor="ctr">
                    <a:lnL>
                      <a:noFill/>
                    </a:lnL>
                    <a:lnR>
                      <a:noFill/>
                    </a:lnR>
                    <a:lnT>
                      <a:noFill/>
                    </a:lnT>
                    <a:lnB>
                      <a:noFill/>
                    </a:lnB>
                  </a:tcPr>
                </a:tc>
                <a:tc>
                  <a:txBody>
                    <a:bodyPr/>
                    <a:lstStyle/>
                    <a:p>
                      <a:r>
                        <a:rPr lang="en-US" sz="2800" dirty="0">
                          <a:solidFill>
                            <a:schemeClr val="bg1"/>
                          </a:solidFill>
                          <a:latin typeface="Playfair Display" panose="00000500000000000000" pitchFamily="2" charset="0"/>
                        </a:rPr>
                        <a:t>index.js (Node.js) validates and stores the data in </a:t>
                      </a:r>
                      <a:r>
                        <a:rPr lang="en-US" sz="2800" dirty="0" err="1">
                          <a:solidFill>
                            <a:schemeClr val="bg1"/>
                          </a:solidFill>
                          <a:latin typeface="Playfair Display" panose="00000500000000000000" pitchFamily="2" charset="0"/>
                        </a:rPr>
                        <a:t>PostgreSQL</a:t>
                      </a:r>
                      <a:r>
                        <a:rPr lang="en-US" sz="2800" dirty="0">
                          <a:solidFill>
                            <a:schemeClr val="bg1"/>
                          </a:solidFill>
                          <a:latin typeface="Playfair Display" panose="00000500000000000000" pitchFamily="2" charset="0"/>
                        </a:rPr>
                        <a:t> DB</a:t>
                      </a:r>
                    </a:p>
                  </a:txBody>
                  <a:tcPr anchor="ctr">
                    <a:lnL>
                      <a:noFill/>
                    </a:lnL>
                    <a:lnR>
                      <a:noFill/>
                    </a:lnR>
                    <a:lnT>
                      <a:noFill/>
                    </a:lnT>
                    <a:lnB>
                      <a:noFill/>
                    </a:lnB>
                  </a:tcPr>
                </a:tc>
                <a:extLst>
                  <a:ext uri="{0D108BD9-81ED-4DB2-BD59-A6C34878D82A}">
                    <a16:rowId xmlns:a16="http://schemas.microsoft.com/office/drawing/2014/main" val="10004"/>
                  </a:ext>
                </a:extLst>
              </a:tr>
              <a:tr h="0">
                <a:tc>
                  <a:txBody>
                    <a:bodyPr/>
                    <a:lstStyle/>
                    <a:p>
                      <a:r>
                        <a:rPr lang="en-US" sz="2800" b="1">
                          <a:solidFill>
                            <a:schemeClr val="bg1"/>
                          </a:solidFill>
                          <a:latin typeface="Playfair Display" panose="00000500000000000000" pitchFamily="2" charset="0"/>
                        </a:rPr>
                        <a:t>5</a:t>
                      </a:r>
                      <a:endParaRPr lang="en-US" sz="2800">
                        <a:solidFill>
                          <a:schemeClr val="bg1"/>
                        </a:solidFill>
                        <a:latin typeface="Playfair Display" panose="00000500000000000000" pitchFamily="2" charset="0"/>
                      </a:endParaRPr>
                    </a:p>
                  </a:txBody>
                  <a:tcPr anchor="ctr">
                    <a:lnL>
                      <a:noFill/>
                    </a:lnL>
                    <a:lnR>
                      <a:noFill/>
                    </a:lnR>
                    <a:lnT>
                      <a:noFill/>
                    </a:lnT>
                    <a:lnB>
                      <a:noFill/>
                    </a:lnB>
                  </a:tcPr>
                </a:tc>
                <a:tc>
                  <a:txBody>
                    <a:bodyPr/>
                    <a:lstStyle/>
                    <a:p>
                      <a:r>
                        <a:rPr lang="en-US" sz="2800" dirty="0">
                          <a:solidFill>
                            <a:schemeClr val="bg1"/>
                          </a:solidFill>
                          <a:latin typeface="Playfair Display" panose="00000500000000000000" pitchFamily="2" charset="0"/>
                        </a:rPr>
                        <a:t>Success message confirms feedback received</a:t>
                      </a:r>
                    </a:p>
                  </a:txBody>
                  <a:tcPr anchor="ctr">
                    <a:lnL>
                      <a:noFill/>
                    </a:lnL>
                    <a:lnR>
                      <a:noFill/>
                    </a:lnR>
                    <a:lnT>
                      <a:noFill/>
                    </a:lnT>
                    <a:lnB>
                      <a:noFill/>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32" name="Google Shape;132;p6"/>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33" name="Google Shape;133;p6"/>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34" name="Google Shape;134;p6"/>
          <p:cNvSpPr txBox="1"/>
          <p:nvPr/>
        </p:nvSpPr>
        <p:spPr>
          <a:xfrm>
            <a:off x="4815516" y="781307"/>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FEATURES AND NOVELTY </a:t>
            </a:r>
            <a:endParaRPr dirty="0"/>
          </a:p>
        </p:txBody>
      </p:sp>
      <p:sp>
        <p:nvSpPr>
          <p:cNvPr id="2" name="Google Shape;150;p8">
            <a:extLst>
              <a:ext uri="{FF2B5EF4-FFF2-40B4-BE49-F238E27FC236}">
                <a16:creationId xmlns:a16="http://schemas.microsoft.com/office/drawing/2014/main" id="{2E1592C3-4F36-1F63-2EC5-4834AD5C02F9}"/>
              </a:ext>
            </a:extLst>
          </p:cNvPr>
          <p:cNvSpPr txBox="1"/>
          <p:nvPr/>
        </p:nvSpPr>
        <p:spPr>
          <a:xfrm>
            <a:off x="2020544" y="2188065"/>
            <a:ext cx="15642616" cy="7792903"/>
          </a:xfrm>
          <a:prstGeom prst="rect">
            <a:avLst/>
          </a:prstGeom>
          <a:noFill/>
          <a:ln>
            <a:noFill/>
          </a:ln>
        </p:spPr>
        <p:txBody>
          <a:bodyPr spcFirstLastPara="1" wrap="square" lIns="0" tIns="0" rIns="0" bIns="0" anchor="t" anchorCtr="0">
            <a:spAutoFit/>
          </a:bodyPr>
          <a:lstStyle/>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dirty="0">
                <a:solidFill>
                  <a:srgbClr val="D9D9D9"/>
                </a:solidFill>
                <a:latin typeface="Playfair Display"/>
                <a:sym typeface="Playfair Display"/>
              </a:rPr>
              <a:t>Responsive frontend with Tailwind CSS.</a:t>
            </a:r>
          </a:p>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dirty="0">
                <a:solidFill>
                  <a:srgbClr val="D9D9D9"/>
                </a:solidFill>
                <a:latin typeface="Playfair Display"/>
                <a:sym typeface="Playfair Display"/>
              </a:rPr>
              <a:t>Secure backend using Express.js and PostgreSQL.</a:t>
            </a:r>
          </a:p>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dirty="0">
                <a:solidFill>
                  <a:srgbClr val="D9D9D9"/>
                </a:solidFill>
                <a:latin typeface="Playfair Display"/>
                <a:sym typeface="Playfair Display"/>
              </a:rPr>
              <a:t>Admin login with session management.</a:t>
            </a:r>
          </a:p>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dirty="0">
                <a:solidFill>
                  <a:srgbClr val="D9D9D9"/>
                </a:solidFill>
                <a:latin typeface="Playfair Display"/>
                <a:sym typeface="Playfair Display"/>
              </a:rPr>
              <a:t>SQL injection protection via parameterized queries.</a:t>
            </a:r>
          </a:p>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dirty="0">
                <a:solidFill>
                  <a:srgbClr val="D9D9D9"/>
                </a:solidFill>
                <a:latin typeface="Playfair Display"/>
                <a:sym typeface="Playfair Display"/>
              </a:rPr>
              <a:t>Scalable architecture &amp; modular codebase.</a:t>
            </a:r>
          </a:p>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dirty="0">
                <a:solidFill>
                  <a:srgbClr val="D9D9D9"/>
                </a:solidFill>
                <a:latin typeface="Playfair Display"/>
                <a:sym typeface="Playfair Display"/>
              </a:rPr>
              <a:t>Admin dashboard with feedback viewing and login-logout.</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7"/>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40" name="Google Shape;140;p7"/>
          <p:cNvPicPr preferRelativeResize="0"/>
          <p:nvPr/>
        </p:nvPicPr>
        <p:blipFill rotWithShape="1">
          <a:blip r:embed="rId4">
            <a:alphaModFix/>
          </a:blip>
          <a:srcRect/>
          <a:stretch/>
        </p:blipFill>
        <p:spPr>
          <a:xfrm rot="-10798857">
            <a:off x="4832756" y="2189386"/>
            <a:ext cx="7945947" cy="4449731"/>
          </a:xfrm>
          <a:prstGeom prst="rect">
            <a:avLst/>
          </a:prstGeom>
          <a:noFill/>
          <a:ln>
            <a:noFill/>
          </a:ln>
        </p:spPr>
      </p:pic>
      <p:sp>
        <p:nvSpPr>
          <p:cNvPr id="141" name="Google Shape;141;p7"/>
          <p:cNvSpPr txBox="1"/>
          <p:nvPr/>
        </p:nvSpPr>
        <p:spPr>
          <a:xfrm>
            <a:off x="3199416" y="608294"/>
            <a:ext cx="120581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DRAWBACK AND SHOWSTOPPERS</a:t>
            </a:r>
            <a:endParaRPr dirty="0"/>
          </a:p>
        </p:txBody>
      </p:sp>
      <p:sp>
        <p:nvSpPr>
          <p:cNvPr id="2" name="Google Shape;150;p8">
            <a:extLst>
              <a:ext uri="{FF2B5EF4-FFF2-40B4-BE49-F238E27FC236}">
                <a16:creationId xmlns:a16="http://schemas.microsoft.com/office/drawing/2014/main" id="{B631894C-812B-DAFB-ADC3-393032EA19B3}"/>
              </a:ext>
            </a:extLst>
          </p:cNvPr>
          <p:cNvSpPr txBox="1"/>
          <p:nvPr/>
        </p:nvSpPr>
        <p:spPr>
          <a:xfrm>
            <a:off x="2131034" y="2903667"/>
            <a:ext cx="16156966" cy="5195268"/>
          </a:xfrm>
          <a:prstGeom prst="rect">
            <a:avLst/>
          </a:prstGeom>
          <a:noFill/>
          <a:ln>
            <a:noFill/>
          </a:ln>
        </p:spPr>
        <p:txBody>
          <a:bodyPr spcFirstLastPara="1" wrap="square" lIns="0" tIns="0" rIns="0" bIns="0" anchor="t" anchorCtr="0">
            <a:spAutoFit/>
          </a:bodyPr>
          <a:lstStyle/>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i="0" u="none" strike="noStrike" cap="none" dirty="0">
                <a:solidFill>
                  <a:srgbClr val="D9D9D9"/>
                </a:solidFill>
                <a:latin typeface="Playfair Display"/>
                <a:ea typeface="Playfair Display"/>
                <a:cs typeface="Playfair Display"/>
                <a:sym typeface="Playfair Display"/>
              </a:rPr>
              <a:t>Admin credentials are hardcoded (currently).</a:t>
            </a:r>
          </a:p>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dirty="0">
                <a:solidFill>
                  <a:srgbClr val="D9D9D9"/>
                </a:solidFill>
                <a:latin typeface="Playfair Display"/>
                <a:sym typeface="Playfair Display"/>
              </a:rPr>
              <a:t>In-memory session storage (not persistent).</a:t>
            </a:r>
          </a:p>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dirty="0">
                <a:solidFill>
                  <a:srgbClr val="D9D9D9"/>
                </a:solidFill>
                <a:latin typeface="Playfair Display"/>
                <a:sym typeface="Playfair Display"/>
              </a:rPr>
              <a:t>No email alerts or advanced analytics (future enhancement).</a:t>
            </a:r>
          </a:p>
          <a:p>
            <a:pPr marL="571500" marR="0" lvl="0" indent="-571500" rtl="0">
              <a:lnSpc>
                <a:spcPct val="200000"/>
              </a:lnSpc>
              <a:spcBef>
                <a:spcPts val="0"/>
              </a:spcBef>
              <a:spcAft>
                <a:spcPts val="0"/>
              </a:spcAft>
              <a:buClr>
                <a:schemeClr val="bg1"/>
              </a:buClr>
              <a:buFont typeface="Arial" panose="020B0604020202020204" pitchFamily="34" charset="0"/>
              <a:buChar char="•"/>
            </a:pPr>
            <a:r>
              <a:rPr lang="en-US" sz="4220" b="1" dirty="0">
                <a:solidFill>
                  <a:srgbClr val="D9D9D9"/>
                </a:solidFill>
                <a:latin typeface="Playfair Display"/>
                <a:sym typeface="Playfair Display"/>
              </a:rPr>
              <a:t>No role-based access control.</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47" name="Google Shape;147;p8"/>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48" name="Google Shape;148;p8"/>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2" name="Google Shape;149;p8">
            <a:extLst>
              <a:ext uri="{FF2B5EF4-FFF2-40B4-BE49-F238E27FC236}">
                <a16:creationId xmlns:a16="http://schemas.microsoft.com/office/drawing/2014/main" id="{88B8637C-21F8-77C3-395A-1FFB9EB3B30F}"/>
              </a:ext>
            </a:extLst>
          </p:cNvPr>
          <p:cNvSpPr txBox="1"/>
          <p:nvPr/>
        </p:nvSpPr>
        <p:spPr>
          <a:xfrm>
            <a:off x="4034297" y="1229597"/>
            <a:ext cx="1123220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TEAM NAME: 404 NOT FOUND</a:t>
            </a:r>
            <a:endParaRPr dirty="0"/>
          </a:p>
        </p:txBody>
      </p:sp>
      <p:sp>
        <p:nvSpPr>
          <p:cNvPr id="3" name="Google Shape;150;p8">
            <a:extLst>
              <a:ext uri="{FF2B5EF4-FFF2-40B4-BE49-F238E27FC236}">
                <a16:creationId xmlns:a16="http://schemas.microsoft.com/office/drawing/2014/main" id="{45670A8F-31DC-4F92-2A1E-52CA4AB28666}"/>
              </a:ext>
            </a:extLst>
          </p:cNvPr>
          <p:cNvSpPr txBox="1"/>
          <p:nvPr/>
        </p:nvSpPr>
        <p:spPr>
          <a:xfrm>
            <a:off x="1157578" y="2903667"/>
            <a:ext cx="16985641" cy="5195268"/>
          </a:xfrm>
          <a:prstGeom prst="rect">
            <a:avLst/>
          </a:prstGeom>
          <a:noFill/>
          <a:ln>
            <a:noFill/>
          </a:ln>
        </p:spPr>
        <p:txBody>
          <a:bodyPr spcFirstLastPara="1" wrap="square" lIns="0" tIns="0" rIns="0" bIns="0" anchor="t" anchorCtr="0">
            <a:spAutoFit/>
          </a:bodyPr>
          <a:lstStyle/>
          <a:p>
            <a:pPr marL="742950" marR="0" lvl="0" indent="-742950" rtl="0">
              <a:lnSpc>
                <a:spcPct val="200000"/>
              </a:lnSpc>
              <a:spcBef>
                <a:spcPts val="0"/>
              </a:spcBef>
              <a:spcAft>
                <a:spcPts val="0"/>
              </a:spcAft>
              <a:buClr>
                <a:schemeClr val="bg1"/>
              </a:buClr>
              <a:buAutoNum type="arabicPeriod"/>
            </a:pPr>
            <a:r>
              <a:rPr lang="en-US" sz="4220" b="1" i="0" u="none" strike="noStrike" cap="none" dirty="0">
                <a:solidFill>
                  <a:schemeClr val="bg1"/>
                </a:solidFill>
                <a:latin typeface="Playfair Display"/>
                <a:ea typeface="Playfair Display"/>
                <a:cs typeface="Playfair Display"/>
                <a:sym typeface="Playfair Display"/>
              </a:rPr>
              <a:t>TANMAY GUHA -</a:t>
            </a:r>
            <a:r>
              <a:rPr lang="en-US" sz="4220" b="1" i="0" u="none" strike="noStrike" cap="none" dirty="0">
                <a:solidFill>
                  <a:srgbClr val="D9D9D9"/>
                </a:solidFill>
                <a:latin typeface="Playfair Display"/>
                <a:ea typeface="Playfair Display"/>
                <a:cs typeface="Playfair Display"/>
                <a:sym typeface="Playfair Display"/>
              </a:rPr>
              <a:t> </a:t>
            </a:r>
            <a:r>
              <a:rPr lang="en-US" sz="4220" b="1" i="0" u="none" strike="noStrike" cap="none" dirty="0">
                <a:solidFill>
                  <a:schemeClr val="bg1"/>
                </a:solidFill>
                <a:latin typeface="Arial Black" panose="020B0A04020102020204" pitchFamily="34" charset="0"/>
                <a:ea typeface="Playfair Display"/>
                <a:cs typeface="Playfair Display"/>
                <a:sym typeface="Playfair Display"/>
              </a:rPr>
              <a:t>6296808190</a:t>
            </a:r>
            <a:r>
              <a:rPr lang="en-US" sz="4220" b="1" i="0" u="none" strike="noStrike" cap="none" dirty="0">
                <a:solidFill>
                  <a:schemeClr val="bg1"/>
                </a:solidFill>
                <a:latin typeface="Playfair Display"/>
                <a:ea typeface="Playfair Display"/>
                <a:cs typeface="Playfair Display"/>
                <a:sym typeface="Playfair Display"/>
              </a:rPr>
              <a:t> - </a:t>
            </a:r>
            <a:r>
              <a:rPr lang="en-US" sz="4220" b="1" i="0" u="none" strike="noStrike" cap="none" dirty="0">
                <a:solidFill>
                  <a:schemeClr val="bg1"/>
                </a:solidFill>
                <a:latin typeface="Playfair Display"/>
                <a:ea typeface="Playfair Display"/>
                <a:cs typeface="Playfair Display"/>
                <a:sym typeface="Playfair Display"/>
                <a:hlinkClick r:id="rId6">
                  <a:extLst>
                    <a:ext uri="{A12FA001-AC4F-418D-AE19-62706E023703}">
                      <ahyp:hlinkClr xmlns:ahyp="http://schemas.microsoft.com/office/drawing/2018/hyperlinkcolor" val="tx"/>
                    </a:ext>
                  </a:extLst>
                </a:hlinkClick>
              </a:rPr>
              <a:t>tanmayguha15@gmail.com</a:t>
            </a:r>
            <a:endParaRPr lang="en-US" sz="4220" b="1" i="0" u="none" strike="noStrike" cap="none" dirty="0">
              <a:solidFill>
                <a:schemeClr val="bg1"/>
              </a:solidFill>
              <a:latin typeface="Playfair Display"/>
              <a:ea typeface="Playfair Display"/>
              <a:cs typeface="Playfair Display"/>
              <a:sym typeface="Playfair Display"/>
            </a:endParaRPr>
          </a:p>
          <a:p>
            <a:pPr marL="742950" lvl="0" indent="-742950">
              <a:lnSpc>
                <a:spcPct val="200000"/>
              </a:lnSpc>
              <a:buClr>
                <a:schemeClr val="bg1"/>
              </a:buClr>
              <a:buAutoNum type="arabicPeriod"/>
            </a:pPr>
            <a:r>
              <a:rPr lang="en-US" sz="4220" b="1" dirty="0">
                <a:solidFill>
                  <a:schemeClr val="bg1"/>
                </a:solidFill>
                <a:latin typeface="Playfair Display"/>
                <a:ea typeface="Playfair Display"/>
                <a:cs typeface="Playfair Display"/>
                <a:sym typeface="Playfair Display"/>
              </a:rPr>
              <a:t>MAYUKH DAS – </a:t>
            </a:r>
            <a:r>
              <a:rPr lang="en-US" sz="4220" b="1" dirty="0">
                <a:solidFill>
                  <a:schemeClr val="bg1"/>
                </a:solidFill>
                <a:latin typeface="Arial Black" panose="020B0A04020102020204" pitchFamily="34" charset="0"/>
                <a:ea typeface="Playfair Display"/>
                <a:cs typeface="Playfair Display"/>
                <a:sym typeface="Playfair Display"/>
              </a:rPr>
              <a:t>7001998228 – </a:t>
            </a:r>
            <a:r>
              <a:rPr lang="en-US" sz="4220" b="1" dirty="0">
                <a:solidFill>
                  <a:schemeClr val="bg1"/>
                </a:solidFill>
                <a:latin typeface="Playfair Display"/>
                <a:ea typeface="Playfair Display"/>
                <a:cs typeface="Playfair Display"/>
                <a:sym typeface="Playfair Display"/>
                <a:hlinkClick r:id="rId7">
                  <a:extLst>
                    <a:ext uri="{A12FA001-AC4F-418D-AE19-62706E023703}">
                      <ahyp:hlinkClr xmlns:ahyp="http://schemas.microsoft.com/office/drawing/2018/hyperlinkcolor" val="tx"/>
                    </a:ext>
                  </a:extLst>
                </a:hlinkClick>
              </a:rPr>
              <a:t>mayukhkng@gmail.com</a:t>
            </a:r>
            <a:endParaRPr lang="en-US" sz="4220" b="1" dirty="0">
              <a:solidFill>
                <a:schemeClr val="bg1"/>
              </a:solidFill>
              <a:latin typeface="Arial Black" panose="020B0A04020102020204" pitchFamily="34" charset="0"/>
              <a:ea typeface="Playfair Display"/>
              <a:cs typeface="Playfair Display"/>
              <a:sym typeface="Playfair Display"/>
            </a:endParaRPr>
          </a:p>
          <a:p>
            <a:pPr marL="742950" lvl="0" indent="-742950">
              <a:lnSpc>
                <a:spcPct val="200000"/>
              </a:lnSpc>
              <a:buClr>
                <a:schemeClr val="bg1"/>
              </a:buClr>
              <a:buAutoNum type="arabicPeriod"/>
            </a:pPr>
            <a:r>
              <a:rPr lang="en-US" sz="4220" b="1" i="0" u="none" strike="noStrike" cap="none" dirty="0">
                <a:solidFill>
                  <a:schemeClr val="bg1"/>
                </a:solidFill>
                <a:latin typeface="Playfair Display"/>
                <a:ea typeface="Playfair Display"/>
                <a:cs typeface="Playfair Display"/>
                <a:sym typeface="Playfair Display"/>
              </a:rPr>
              <a:t>LIPSA POREL – </a:t>
            </a:r>
            <a:r>
              <a:rPr lang="en-US" sz="4220" b="1" dirty="0">
                <a:solidFill>
                  <a:schemeClr val="bg1"/>
                </a:solidFill>
                <a:latin typeface="Arial Black" panose="020B0A04020102020204" pitchFamily="34" charset="0"/>
                <a:ea typeface="Playfair Display"/>
                <a:cs typeface="Playfair Display"/>
                <a:sym typeface="Playfair Display"/>
              </a:rPr>
              <a:t>8391983145</a:t>
            </a:r>
            <a:r>
              <a:rPr lang="en-US" sz="4220" b="1" dirty="0">
                <a:solidFill>
                  <a:schemeClr val="bg1"/>
                </a:solidFill>
                <a:latin typeface="Playfair Display"/>
                <a:ea typeface="Playfair Display"/>
                <a:cs typeface="Playfair Display"/>
                <a:sym typeface="Playfair Display"/>
              </a:rPr>
              <a:t> – </a:t>
            </a:r>
            <a:r>
              <a:rPr lang="en-US" sz="4220" b="1" dirty="0">
                <a:solidFill>
                  <a:schemeClr val="bg1"/>
                </a:solidFill>
                <a:latin typeface="Playfair Display"/>
                <a:ea typeface="Playfair Display"/>
                <a:cs typeface="Playfair Display"/>
                <a:sym typeface="Playfair Display"/>
                <a:hlinkClick r:id="rId8">
                  <a:extLst>
                    <a:ext uri="{A12FA001-AC4F-418D-AE19-62706E023703}">
                      <ahyp:hlinkClr xmlns:ahyp="http://schemas.microsoft.com/office/drawing/2018/hyperlinkcolor" val="tx"/>
                    </a:ext>
                  </a:extLst>
                </a:hlinkClick>
              </a:rPr>
              <a:t>porellipsa7@gmail.com</a:t>
            </a:r>
            <a:endParaRPr lang="en-US" sz="4220" b="1" i="0" u="none" strike="noStrike" cap="none" dirty="0">
              <a:solidFill>
                <a:schemeClr val="bg1"/>
              </a:solidFill>
              <a:latin typeface="Playfair Display"/>
              <a:ea typeface="Playfair Display"/>
              <a:cs typeface="Playfair Display"/>
              <a:sym typeface="Playfair Display"/>
            </a:endParaRPr>
          </a:p>
          <a:p>
            <a:pPr marL="742950" marR="0" lvl="0" indent="-742950" rtl="0">
              <a:lnSpc>
                <a:spcPct val="200000"/>
              </a:lnSpc>
              <a:spcBef>
                <a:spcPts val="0"/>
              </a:spcBef>
              <a:spcAft>
                <a:spcPts val="0"/>
              </a:spcAft>
              <a:buClr>
                <a:schemeClr val="bg1"/>
              </a:buClr>
              <a:buAutoNum type="arabicPeriod"/>
            </a:pPr>
            <a:r>
              <a:rPr lang="en-US" sz="4220" b="1" dirty="0">
                <a:solidFill>
                  <a:schemeClr val="bg1"/>
                </a:solidFill>
                <a:latin typeface="Playfair Display"/>
                <a:ea typeface="Playfair Display"/>
                <a:cs typeface="Playfair Display"/>
                <a:sym typeface="Playfair Display"/>
              </a:rPr>
              <a:t>SNEHA KUNDU – </a:t>
            </a:r>
            <a:r>
              <a:rPr lang="en-US" sz="4220" b="1" dirty="0">
                <a:solidFill>
                  <a:schemeClr val="bg1"/>
                </a:solidFill>
                <a:latin typeface="Arial Black" panose="020B0A04020102020204" pitchFamily="34" charset="0"/>
                <a:ea typeface="Playfair Display"/>
                <a:cs typeface="Playfair Display"/>
                <a:sym typeface="Playfair Display"/>
              </a:rPr>
              <a:t>7605873432</a:t>
            </a:r>
            <a:r>
              <a:rPr lang="en-US" sz="4220" b="1" dirty="0">
                <a:solidFill>
                  <a:schemeClr val="bg1"/>
                </a:solidFill>
                <a:latin typeface="Playfair Display"/>
                <a:ea typeface="Playfair Display"/>
                <a:cs typeface="Playfair Display"/>
                <a:sym typeface="Playfair Display"/>
              </a:rPr>
              <a:t> – </a:t>
            </a:r>
            <a:r>
              <a:rPr lang="en-US" sz="4220" b="1" dirty="0">
                <a:solidFill>
                  <a:schemeClr val="bg1"/>
                </a:solidFill>
                <a:latin typeface="Playfair Display"/>
                <a:ea typeface="Playfair Display"/>
                <a:cs typeface="Playfair Display"/>
                <a:sym typeface="Playfair Display"/>
                <a:hlinkClick r:id="rId9">
                  <a:extLst>
                    <a:ext uri="{A12FA001-AC4F-418D-AE19-62706E023703}">
                      <ahyp:hlinkClr xmlns:ahyp="http://schemas.microsoft.com/office/drawing/2018/hyperlinkcolor" val="tx"/>
                    </a:ext>
                  </a:extLst>
                </a:hlinkClick>
              </a:rPr>
              <a:t>snehakundu980@gmail.com</a:t>
            </a:r>
            <a:endParaRPr lang="en-US" sz="4220" b="1" i="0" u="none" strike="noStrike" cap="none" dirty="0">
              <a:solidFill>
                <a:schemeClr val="bg1"/>
              </a:solidFill>
              <a:latin typeface="Playfair Display"/>
              <a:ea typeface="Playfair Display"/>
              <a:cs typeface="Playfair Display"/>
              <a:sym typeface="Playfair Display"/>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56" name="Google Shape;156;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57" name="Google Shape;157;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58" name="Google Shape;158;p9"/>
          <p:cNvSpPr txBox="1"/>
          <p:nvPr/>
        </p:nvSpPr>
        <p:spPr>
          <a:xfrm>
            <a:off x="3326647" y="3577605"/>
            <a:ext cx="11803723" cy="281209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19014" b="1" i="0" u="none" strike="noStrike" cap="none">
                <a:solidFill>
                  <a:srgbClr val="FFFFFF"/>
                </a:solidFill>
                <a:latin typeface="Playfair Display"/>
                <a:ea typeface="Playfair Display"/>
                <a:cs typeface="Playfair Display"/>
                <a:sym typeface="Playfair Display"/>
              </a:rPr>
              <a:t>Thank you</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TotalTime>
  <Words>447</Words>
  <Application>Microsoft Office PowerPoint</Application>
  <PresentationFormat>Custom</PresentationFormat>
  <Paragraphs>48</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Playfair Display</vt:lpstr>
      <vt:lpstr>Arial Black</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Lipsa Porel</dc:creator>
  <cp:lastModifiedBy>TANMAY GUHA</cp:lastModifiedBy>
  <cp:revision>2</cp:revision>
  <dcterms:created xsi:type="dcterms:W3CDTF">2006-08-16T00:00:00Z</dcterms:created>
  <dcterms:modified xsi:type="dcterms:W3CDTF">2025-07-04T15:22:34Z</dcterms:modified>
</cp:coreProperties>
</file>